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 Slab"/>
      <p:regular r:id="rId13"/>
      <p:bold r:id="rId14"/>
    </p:embeddedFon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9" roundtripDataSignature="AMtx7mjgjPlIJNT1PLSgQ99AMW5NbBC1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9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9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9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9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8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8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10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1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11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11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12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1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2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4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14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" name="Google Shape;44;p16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16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1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b="0" i="0" sz="30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Parecer sobre as contas de set/23 a jun/24</a:t>
            </a:r>
            <a:endParaRPr/>
          </a:p>
        </p:txBody>
      </p:sp>
      <p:sp>
        <p:nvSpPr>
          <p:cNvPr id="64" name="Google Shape;64;p1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pt-BR"/>
              <a:t>Conselho Consultivo</a:t>
            </a:r>
            <a:br>
              <a:rPr lang="pt-BR"/>
            </a:br>
            <a:r>
              <a:rPr lang="pt-BR"/>
              <a:t>2022/2024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pt-BR">
                <a:solidFill>
                  <a:srgbClr val="C9DAF8"/>
                </a:solidFill>
              </a:rPr>
              <a:t>Estatuto AmorVille - prazos estabelecidos</a:t>
            </a:r>
            <a:endParaRPr>
              <a:solidFill>
                <a:srgbClr val="C9DAF8"/>
              </a:solidFill>
            </a:endParaRPr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pt-BR">
                <a:solidFill>
                  <a:srgbClr val="A4C2F4"/>
                </a:solidFill>
              </a:rPr>
              <a:t>Art.18 - À Assembleia Geral Ordinária que se realizará </a:t>
            </a:r>
            <a:r>
              <a:rPr b="1" lang="pt-BR">
                <a:solidFill>
                  <a:schemeClr val="accent5"/>
                </a:solidFill>
              </a:rPr>
              <a:t>na primeira quinzena de agosto de cada ano</a:t>
            </a:r>
            <a:r>
              <a:rPr lang="pt-BR">
                <a:solidFill>
                  <a:srgbClr val="A4C2F4"/>
                </a:solidFill>
              </a:rPr>
              <a:t>, competirá:</a:t>
            </a:r>
            <a:endParaRPr>
              <a:solidFill>
                <a:srgbClr val="A4C2F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pt-BR">
                <a:solidFill>
                  <a:srgbClr val="A4C2F4"/>
                </a:solidFill>
              </a:rPr>
              <a:t>a) Aprovar as contas da Administração da Associação referentes ao exercício do ano anterior, depois de examinadas e emitido o parecer do Conselho Consultivo;</a:t>
            </a:r>
            <a:endParaRPr>
              <a:solidFill>
                <a:srgbClr val="A4C2F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pt-BR">
                <a:solidFill>
                  <a:srgbClr val="A4C2F4"/>
                </a:solidFill>
              </a:rPr>
              <a:t>Parágrafo Único - Os mandatos do Presidente, Vice-Presidente, Diretores e do Conselho Consultivo coincidirão bienalmente com os exercícios administrativos e financeiros da Associação, assim considerados os períodos compreendidos entre </a:t>
            </a:r>
            <a:r>
              <a:rPr b="1" lang="pt-BR">
                <a:solidFill>
                  <a:schemeClr val="accent5"/>
                </a:solidFill>
              </a:rPr>
              <a:t>1º de setembro e 31 de agosto de cada ano</a:t>
            </a:r>
            <a:r>
              <a:rPr lang="pt-BR">
                <a:solidFill>
                  <a:srgbClr val="A4C2F4"/>
                </a:solidFill>
              </a:rPr>
              <a:t>.</a:t>
            </a:r>
            <a:endParaRPr>
              <a:solidFill>
                <a:srgbClr val="A4C2F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PARECER PELA APROVAÇÃO - com ressalvas</a:t>
            </a:r>
            <a:r>
              <a:rPr lang="pt-BR"/>
              <a:t>	</a:t>
            </a:r>
            <a:endParaRPr/>
          </a:p>
        </p:txBody>
      </p:sp>
      <p:sp>
        <p:nvSpPr>
          <p:cNvPr id="76" name="Google Shape;76;p3"/>
          <p:cNvSpPr txBox="1"/>
          <p:nvPr>
            <p:ph idx="1" type="body"/>
          </p:nvPr>
        </p:nvSpPr>
        <p:spPr>
          <a:xfrm>
            <a:off x="387900" y="1489825"/>
            <a:ext cx="8368200" cy="33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93C47D"/>
                </a:solidFill>
              </a:rPr>
              <a:t>Ressalvas apontadas pelos membros do Conselho:</a:t>
            </a:r>
            <a:endParaRPr>
              <a:solidFill>
                <a:srgbClr val="93C47D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D85C6"/>
              </a:buClr>
              <a:buSzPts val="1800"/>
              <a:buAutoNum type="arabicParenR"/>
            </a:pPr>
            <a:r>
              <a:rPr lang="pt-BR">
                <a:solidFill>
                  <a:srgbClr val="3D85C6"/>
                </a:solidFill>
              </a:rPr>
              <a:t>Retirada de R$ 168.728,11 do Fundo de Reserva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Honorários advocatícios - Dr. Mario Gilberto - assembleia pretérita - necessita ratificar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Multa do IBRAM - Recomendação do Conselho pra constar do orçamento 23/24 - despesa de natureza ordinária - não foi aprovado - necessita ratificar</a:t>
            </a:r>
            <a:endParaRPr>
              <a:solidFill>
                <a:srgbClr val="3D85C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AutoNum type="arabicParenR"/>
            </a:pPr>
            <a:r>
              <a:rPr lang="pt-BR">
                <a:solidFill>
                  <a:srgbClr val="3D85C6"/>
                </a:solidFill>
              </a:rPr>
              <a:t>Suprimentos para Conta Movimento com recursos do Fundo de Reserva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Decisão da assembleia de 10/2023 - problemas na elaboração da ata da assembleia - necessita ratificar (aguardando a ata notarial).</a:t>
            </a:r>
            <a:endParaRPr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PARECER PELA APROVAÇÃO - com ressalvas</a:t>
            </a:r>
            <a:r>
              <a:rPr lang="pt-BR"/>
              <a:t>	</a:t>
            </a:r>
            <a:endParaRPr/>
          </a:p>
        </p:txBody>
      </p:sp>
      <p:sp>
        <p:nvSpPr>
          <p:cNvPr id="82" name="Google Shape;82;p4"/>
          <p:cNvSpPr txBox="1"/>
          <p:nvPr>
            <p:ph idx="1" type="body"/>
          </p:nvPr>
        </p:nvSpPr>
        <p:spPr>
          <a:xfrm>
            <a:off x="387900" y="1489825"/>
            <a:ext cx="8368200" cy="33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93C47D"/>
                </a:solidFill>
              </a:rPr>
              <a:t>Ressalvas apontadas pelos membros do Conselho:</a:t>
            </a:r>
            <a:endParaRPr>
              <a:solidFill>
                <a:srgbClr val="93C47D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0"/>
              <a:buAutoNum type="arabicParenR"/>
            </a:pPr>
            <a:r>
              <a:rPr lang="pt-BR">
                <a:solidFill>
                  <a:schemeClr val="accent5"/>
                </a:solidFill>
              </a:rPr>
              <a:t>Retirada de R$ 168.728,11 do Fundo de Reserva</a:t>
            </a:r>
            <a:endParaRPr>
              <a:solidFill>
                <a:schemeClr val="accent5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AutoNum type="alphaLcParenR"/>
            </a:pPr>
            <a:r>
              <a:rPr lang="pt-BR">
                <a:solidFill>
                  <a:schemeClr val="accent5"/>
                </a:solidFill>
              </a:rPr>
              <a:t>Honorários advocatícios - Dr. Mario Gilberto - assembleia pretérita - necessita ratificar</a:t>
            </a:r>
            <a:endParaRPr>
              <a:solidFill>
                <a:schemeClr val="accent5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AutoNum type="alphaLcParenR"/>
            </a:pPr>
            <a:r>
              <a:rPr lang="pt-BR">
                <a:solidFill>
                  <a:schemeClr val="accent5"/>
                </a:solidFill>
              </a:rPr>
              <a:t>Multa do IBRAM - Recomendação do Conselho pra constar do orçamento 23/24 - despesa de natureza ordinária - não foi aprovado - necessita ratificar</a:t>
            </a:r>
            <a:endParaRPr>
              <a:solidFill>
                <a:schemeClr val="accent5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AutoNum type="arabicParenR"/>
            </a:pPr>
            <a:r>
              <a:rPr lang="pt-BR">
                <a:solidFill>
                  <a:srgbClr val="3D85C6"/>
                </a:solidFill>
              </a:rPr>
              <a:t>Suprimentos para Conta Movimento com recursos do Fundo de Reserva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Decisão da assembleia de 10/2023 - problemas na elaboração da ata da assembleia - necessita ratificar (aguardando a ata notarial).</a:t>
            </a:r>
            <a:endParaRPr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PARECER PELA APROVAÇÃO - com ressalvas</a:t>
            </a:r>
            <a:r>
              <a:rPr lang="pt-BR"/>
              <a:t>	</a:t>
            </a:r>
            <a:endParaRPr/>
          </a:p>
        </p:txBody>
      </p:sp>
      <p:sp>
        <p:nvSpPr>
          <p:cNvPr id="88" name="Google Shape;88;p5"/>
          <p:cNvSpPr txBox="1"/>
          <p:nvPr>
            <p:ph idx="1" type="body"/>
          </p:nvPr>
        </p:nvSpPr>
        <p:spPr>
          <a:xfrm>
            <a:off x="387900" y="1489825"/>
            <a:ext cx="8368200" cy="33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chemeClr val="accent5"/>
                </a:solidFill>
              </a:rPr>
              <a:t>Ressalvas apontadas pelos membros do Conselho:</a:t>
            </a:r>
            <a:endParaRPr>
              <a:solidFill>
                <a:schemeClr val="accent5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D85C6"/>
              </a:buClr>
              <a:buSzPts val="1800"/>
              <a:buAutoNum type="arabicParenR"/>
            </a:pPr>
            <a:r>
              <a:rPr lang="pt-BR">
                <a:solidFill>
                  <a:srgbClr val="3D85C6"/>
                </a:solidFill>
              </a:rPr>
              <a:t>Retirada de R$ 168.728,11 do Fundo de Reserva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Honorários advocatícios - Dr. Mario Gilberto - assembleia pretérita - necessita ratificar</a:t>
            </a:r>
            <a:endParaRPr>
              <a:solidFill>
                <a:srgbClr val="3D85C6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400"/>
              <a:buAutoNum type="alphaLcParenR"/>
            </a:pPr>
            <a:r>
              <a:rPr lang="pt-BR">
                <a:solidFill>
                  <a:srgbClr val="3D85C6"/>
                </a:solidFill>
              </a:rPr>
              <a:t>Multa do IBRAM - Recomendação do Conselho pra constar do orçamento 23/24 - despesa de natureza ordinária - não foi aprovado - necessita ratificar</a:t>
            </a:r>
            <a:endParaRPr>
              <a:solidFill>
                <a:srgbClr val="6D9EEB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AutoNum type="arabicParenR"/>
            </a:pPr>
            <a:r>
              <a:rPr lang="pt-BR">
                <a:solidFill>
                  <a:schemeClr val="accent5"/>
                </a:solidFill>
              </a:rPr>
              <a:t>Suprimentos para Conta Movimento com recursos do Fundo de Reserva</a:t>
            </a:r>
            <a:endParaRPr>
              <a:solidFill>
                <a:schemeClr val="accent5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AutoNum type="alphaLcParenR"/>
            </a:pPr>
            <a:r>
              <a:rPr lang="pt-BR">
                <a:solidFill>
                  <a:schemeClr val="accent5"/>
                </a:solidFill>
              </a:rPr>
              <a:t>Decisão da assembleia de 10/2023 - problemas na elaboração da ata da assembleia - necessita ratificar (aguardando a ata notarial).</a:t>
            </a:r>
            <a:endParaRPr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"/>
          <p:cNvSpPr txBox="1"/>
          <p:nvPr>
            <p:ph type="title"/>
          </p:nvPr>
        </p:nvSpPr>
        <p:spPr>
          <a:xfrm>
            <a:off x="387900" y="458025"/>
            <a:ext cx="8368200" cy="160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pt-BR">
                <a:solidFill>
                  <a:srgbClr val="A4C2F4"/>
                </a:solidFill>
              </a:rPr>
              <a:t>Ressalva pendente da </a:t>
            </a:r>
            <a:endParaRPr>
              <a:solidFill>
                <a:srgbClr val="A4C2F4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pt-BR">
                <a:solidFill>
                  <a:srgbClr val="A4C2F4"/>
                </a:solidFill>
              </a:rPr>
              <a:t>prestação de contas set/22 a ago/23</a:t>
            </a:r>
            <a:endParaRPr>
              <a:solidFill>
                <a:srgbClr val="A4C2F4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pt-BR">
                <a:solidFill>
                  <a:srgbClr val="A4C2F4"/>
                </a:solidFill>
              </a:rPr>
              <a:t>AGE 21/09/2023</a:t>
            </a:r>
            <a:endParaRPr>
              <a:solidFill>
                <a:srgbClr val="A4C2F4"/>
              </a:solidFill>
            </a:endParaRPr>
          </a:p>
        </p:txBody>
      </p:sp>
      <p:sp>
        <p:nvSpPr>
          <p:cNvPr id="94" name="Google Shape;94;p6"/>
          <p:cNvSpPr txBox="1"/>
          <p:nvPr>
            <p:ph idx="1" type="body"/>
          </p:nvPr>
        </p:nvSpPr>
        <p:spPr>
          <a:xfrm>
            <a:off x="387900" y="2151125"/>
            <a:ext cx="8368200" cy="26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18"/>
              <a:buNone/>
            </a:pPr>
            <a:r>
              <a:rPr lang="pt-BR">
                <a:solidFill>
                  <a:schemeClr val="accent5"/>
                </a:solidFill>
              </a:rPr>
              <a:t>Ressalva apontada pelos membros do Conselho e aprovada pela assembleia, contudo pendente de decisão judicial:</a:t>
            </a:r>
            <a:endParaRPr>
              <a:solidFill>
                <a:schemeClr val="accent5"/>
              </a:solidFill>
            </a:endParaRPr>
          </a:p>
          <a:p>
            <a:pPr indent="-36307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C78D8"/>
              </a:buClr>
              <a:buSzPts val="2118"/>
              <a:buAutoNum type="arabicParenR"/>
            </a:pPr>
            <a:r>
              <a:rPr lang="pt-BR">
                <a:solidFill>
                  <a:srgbClr val="3C78D8"/>
                </a:solidFill>
              </a:rPr>
              <a:t>Bloqueio judicial referente à multa - R$ 256.915,00</a:t>
            </a:r>
            <a:endParaRPr>
              <a:solidFill>
                <a:srgbClr val="3C78D8"/>
              </a:solidFill>
            </a:endParaRPr>
          </a:p>
          <a:p>
            <a:pPr indent="-333188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647"/>
              <a:buAutoNum type="alphaLcParenR"/>
            </a:pPr>
            <a:r>
              <a:rPr lang="pt-BR">
                <a:solidFill>
                  <a:srgbClr val="3C78D8"/>
                </a:solidFill>
              </a:rPr>
              <a:t>Total de multas impostas ao condomínio por descumprimento de decisão judicial transitada em julgado (processo de nº 0701239-63.2018.8.07.0012, de 14/05/2018) = R$ 441.522,51 .</a:t>
            </a:r>
            <a:endParaRPr/>
          </a:p>
          <a:p>
            <a:pPr indent="-333188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647"/>
              <a:buAutoNum type="alphaLcParenR"/>
            </a:pPr>
            <a:r>
              <a:rPr lang="pt-BR">
                <a:solidFill>
                  <a:srgbClr val="3C78D8"/>
                </a:solidFill>
              </a:rPr>
              <a:t>Necessário recuperar os valores.</a:t>
            </a:r>
            <a:endParaRPr>
              <a:solidFill>
                <a:srgbClr val="3C78D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/>
          <p:nvPr>
            <p:ph type="title"/>
          </p:nvPr>
        </p:nvSpPr>
        <p:spPr>
          <a:xfrm>
            <a:off x="387900" y="458025"/>
            <a:ext cx="8368200" cy="148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Ressalva pendente da </a:t>
            </a:r>
            <a:endParaRPr>
              <a:solidFill>
                <a:srgbClr val="A4C2F4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prestação de contas set/22 a ago/23 </a:t>
            </a:r>
            <a:endParaRPr>
              <a:solidFill>
                <a:srgbClr val="A4C2F4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>
                <a:solidFill>
                  <a:srgbClr val="A4C2F4"/>
                </a:solidFill>
              </a:rPr>
              <a:t>AGE 21/09/2023</a:t>
            </a:r>
            <a:endParaRPr/>
          </a:p>
        </p:txBody>
      </p:sp>
      <p:sp>
        <p:nvSpPr>
          <p:cNvPr id="100" name="Google Shape;100;p7"/>
          <p:cNvSpPr txBox="1"/>
          <p:nvPr>
            <p:ph idx="1" type="body"/>
          </p:nvPr>
        </p:nvSpPr>
        <p:spPr>
          <a:xfrm>
            <a:off x="387900" y="1944225"/>
            <a:ext cx="8368200" cy="28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71"/>
              <a:buNone/>
            </a:pPr>
            <a:r>
              <a:rPr lang="pt-BR">
                <a:solidFill>
                  <a:schemeClr val="accent5"/>
                </a:solidFill>
              </a:rPr>
              <a:t>Ressalva apontada pelos membros do Conselho e aprovada pela assembleia, contudo pendente de decisão judicial:</a:t>
            </a:r>
            <a:endParaRPr>
              <a:solidFill>
                <a:schemeClr val="accent5"/>
              </a:solidFill>
            </a:endParaRPr>
          </a:p>
          <a:p>
            <a:pPr indent="-39188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2571"/>
              <a:buAutoNum type="arabicParenR"/>
            </a:pPr>
            <a:r>
              <a:rPr lang="pt-BR">
                <a:solidFill>
                  <a:schemeClr val="accent5"/>
                </a:solidFill>
              </a:rPr>
              <a:t>Multa por negligência no cumprimento de decisão judicial - R$ 256.915,00</a:t>
            </a:r>
            <a:endParaRPr>
              <a:solidFill>
                <a:schemeClr val="accent5"/>
              </a:solidFill>
            </a:endParaRPr>
          </a:p>
          <a:p>
            <a:pPr indent="-3556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000"/>
              <a:buAutoNum type="alphaLcParenR"/>
            </a:pPr>
            <a:r>
              <a:rPr lang="pt-BR" sz="1800">
                <a:solidFill>
                  <a:schemeClr val="accent5"/>
                </a:solidFill>
              </a:rPr>
              <a:t>Total de multas impostas ao condomínio por descumprimento de decisão judicial transitada em julgado (processo de nº 0701239-63.2018.8.07.0012, de 14/05/2018) = </a:t>
            </a:r>
            <a:r>
              <a:rPr lang="pt-BR" sz="1800">
                <a:solidFill>
                  <a:srgbClr val="FF0000"/>
                </a:solidFill>
              </a:rPr>
              <a:t>R$ 441.522,51 .</a:t>
            </a:r>
            <a:endParaRPr sz="1800">
              <a:solidFill>
                <a:srgbClr val="FF0000"/>
              </a:solidFill>
            </a:endParaRPr>
          </a:p>
          <a:p>
            <a:pPr indent="-3556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2000"/>
              <a:buAutoNum type="alphaLcParenR"/>
            </a:pPr>
            <a:r>
              <a:rPr lang="pt-BR" sz="1800">
                <a:solidFill>
                  <a:schemeClr val="accent5"/>
                </a:solidFill>
              </a:rPr>
              <a:t>Necessário recuperar os valores.</a:t>
            </a:r>
            <a:endParaRPr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